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1"/>
  </p:notesMasterIdLst>
  <p:sldIdLst>
    <p:sldId id="573" r:id="rId3"/>
    <p:sldId id="574" r:id="rId4"/>
    <p:sldId id="583" r:id="rId5"/>
    <p:sldId id="584" r:id="rId6"/>
    <p:sldId id="592" r:id="rId7"/>
    <p:sldId id="582" r:id="rId8"/>
    <p:sldId id="585" r:id="rId9"/>
    <p:sldId id="578" r:id="rId10"/>
    <p:sldId id="586" r:id="rId11"/>
    <p:sldId id="575" r:id="rId12"/>
    <p:sldId id="577" r:id="rId13"/>
    <p:sldId id="593" r:id="rId14"/>
    <p:sldId id="576" r:id="rId15"/>
    <p:sldId id="587" r:id="rId16"/>
    <p:sldId id="588" r:id="rId17"/>
    <p:sldId id="589" r:id="rId18"/>
    <p:sldId id="590" r:id="rId19"/>
    <p:sldId id="59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" initials="Chen" lastIdx="5" clrIdx="0"/>
  <p:cmAuthor id="2" name="迪 张" initials="迪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1712"/>
    <a:srgbClr val="CC111A"/>
    <a:srgbClr val="F68905"/>
    <a:srgbClr val="EBCBAB"/>
    <a:srgbClr val="EECDCC"/>
    <a:srgbClr val="997103"/>
    <a:srgbClr val="FEBD00"/>
    <a:srgbClr val="368E58"/>
    <a:srgbClr val="FEA678"/>
    <a:srgbClr val="3C9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9" autoAdjust="0"/>
    <p:restoredTop sz="93663" autoAdjust="0"/>
  </p:normalViewPr>
  <p:slideViewPr>
    <p:cSldViewPr snapToGrid="0">
      <p:cViewPr varScale="1">
        <p:scale>
          <a:sx n="82" d="100"/>
          <a:sy n="82" d="100"/>
        </p:scale>
        <p:origin x="46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E5BBC-CCE4-46A0-972C-34733C13A2D1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E25D9-338D-4260-8C40-1275BB2F80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E25D9-338D-4260-8C40-1275BB2F809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E25D9-338D-4260-8C40-1275BB2F809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E25D9-338D-4260-8C40-1275BB2F809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E25D9-338D-4260-8C40-1275BB2F809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D3878-9C6C-46E2-9429-47FF470A1FDE}" type="datetimeFigureOut">
              <a:rPr lang="zh-CN" altLang="en-US" smtClean="0"/>
              <a:t>2025/12/7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D18E3-41A5-45C9-A33A-AC42DBCF39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84218" y="1775864"/>
            <a:ext cx="8423564" cy="188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ts val="7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基于视觉感知的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ts val="7000"/>
              </a:lnSpc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自适应表皮控制方法研究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63140" y="3662474"/>
            <a:ext cx="7665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on an Adaptive Facade Control Method Based on </a:t>
            </a: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 Visual Perception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89400" y="5139055"/>
            <a:ext cx="4013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级建筑学研究生</a:t>
            </a:r>
          </a:p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465576" y="356235"/>
            <a:ext cx="7260847" cy="584835"/>
            <a:chOff x="4050" y="1101"/>
            <a:chExt cx="10544" cy="92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050" y="1366"/>
              <a:ext cx="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3227" y="1366"/>
              <a:ext cx="136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417" y="1101"/>
              <a:ext cx="7810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2024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研究内容汇报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Research content presentation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r="1939" b="2656"/>
          <a:stretch>
            <a:fillRect/>
          </a:stretch>
        </p:blipFill>
        <p:spPr>
          <a:xfrm>
            <a:off x="3159029" y="591785"/>
            <a:ext cx="8606982" cy="5959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组合 20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22" name="文本框 21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3" name="箭头: 五边形 22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4" name="箭头: V 形 23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50532" y="1150450"/>
            <a:ext cx="11372215" cy="415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研究框架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表皮模型建立</a:t>
            </a:r>
          </a:p>
          <a:p>
            <a:pPr marL="285750" indent="-285750" algn="l" fontAlgn="auto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|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视觉需求提取</a:t>
            </a:r>
          </a:p>
          <a:p>
            <a:pPr marL="285750" indent="-285750" algn="l" fontAlgn="auto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|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控制逻辑设计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4" name="Text Box 12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24" name="文本框 23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50532" y="1150450"/>
            <a:ext cx="11372215" cy="415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控制方案设计</a:t>
            </a: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7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分区控制</a:t>
            </a:r>
            <a:r>
              <a:rPr lang="zh-CN" altLang="en-US" sz="17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|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工位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&amp;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视野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有直射日光影响的表皮区域，各自设置可变的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控制强度、范围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88591" y="2267264"/>
            <a:ext cx="8614818" cy="4343799"/>
            <a:chOff x="1788591" y="2099685"/>
            <a:chExt cx="8614818" cy="4343799"/>
          </a:xfrm>
        </p:grpSpPr>
        <p:pic>
          <p:nvPicPr>
            <p:cNvPr id="14" name="图片 13"/>
            <p:cNvPicPr>
              <a:picLocks noChangeAspect="1" noChangeArrowheads="1"/>
            </p:cNvPicPr>
            <p:nvPr/>
          </p:nvPicPr>
          <p:blipFill>
            <a:blip r:embed="rId2"/>
            <a:srcRect l="-22" r="-214" b="21246"/>
            <a:stretch>
              <a:fillRect/>
            </a:stretch>
          </p:blipFill>
          <p:spPr>
            <a:xfrm>
              <a:off x="1915795" y="2251710"/>
              <a:ext cx="8359775" cy="2506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图片 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788591" y="2099685"/>
              <a:ext cx="8614818" cy="406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4449545" y="6166485"/>
              <a:ext cx="32922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algn="ctr">
                <a:spcBef>
                  <a:spcPts val="0"/>
                </a:spcBef>
                <a:spcAft>
                  <a:spcPts val="0"/>
                </a:spcAft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分区控制模式设计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24" name="文本框 23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4" t="57083" r="2516" b="1820"/>
          <a:stretch>
            <a:fillRect/>
          </a:stretch>
        </p:blipFill>
        <p:spPr>
          <a:xfrm>
            <a:off x="630239" y="1561133"/>
            <a:ext cx="10931521" cy="4759022"/>
          </a:xfrm>
          <a:prstGeom prst="rect">
            <a:avLst/>
          </a:prstGeom>
          <a:noFill/>
        </p:spPr>
      </p:pic>
      <p:sp>
        <p:nvSpPr>
          <p:cNvPr id="13" name="文本框 12"/>
          <p:cNvSpPr txBox="1"/>
          <p:nvPr/>
        </p:nvSpPr>
        <p:spPr>
          <a:xfrm>
            <a:off x="450532" y="1150450"/>
            <a:ext cx="11372215" cy="415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控制方案设计</a:t>
            </a: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7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分指标控制</a:t>
            </a:r>
            <a:r>
              <a:rPr lang="zh-CN" altLang="en-US" sz="17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|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照度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调控与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工位区域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相关表皮区域，根据</a:t>
            </a: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DGP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调控与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视野范围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相关表皮区域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90502" y="6320155"/>
            <a:ext cx="329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分指标控制流程设计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22" name="文本框 21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3" name="箭头: 五边形 22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4" name="箭头: V 形 23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50532" y="1150450"/>
            <a:ext cx="11372215" cy="415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控制实验流程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357563" y="3340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84994" y="1761060"/>
            <a:ext cx="11137753" cy="4334940"/>
            <a:chOff x="778944" y="1761060"/>
            <a:chExt cx="10976176" cy="410781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570" y="3198212"/>
              <a:ext cx="5753655" cy="2005383"/>
            </a:xfrm>
            <a:prstGeom prst="rect">
              <a:avLst/>
            </a:prstGeom>
          </p:spPr>
        </p:pic>
        <p:grpSp>
          <p:nvGrpSpPr>
            <p:cNvPr id="42" name="组合 41"/>
            <p:cNvGrpSpPr/>
            <p:nvPr/>
          </p:nvGrpSpPr>
          <p:grpSpPr>
            <a:xfrm>
              <a:off x="778944" y="1761060"/>
              <a:ext cx="10976176" cy="4107815"/>
              <a:chOff x="778944" y="1761060"/>
              <a:chExt cx="10976176" cy="4107815"/>
            </a:xfrm>
          </p:grpSpPr>
          <p:pic>
            <p:nvPicPr>
              <p:cNvPr id="15" name="图片 1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" r="63"/>
              <a:stretch>
                <a:fillRect/>
              </a:stretch>
            </p:blipFill>
            <p:spPr>
              <a:xfrm>
                <a:off x="778944" y="1761060"/>
                <a:ext cx="4710832" cy="410781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" name="直接连接符 11"/>
              <p:cNvCxnSpPr/>
              <p:nvPr/>
            </p:nvCxnSpPr>
            <p:spPr>
              <a:xfrm flipV="1">
                <a:off x="1724025" y="3393440"/>
                <a:ext cx="4189095" cy="2178685"/>
              </a:xfrm>
              <a:prstGeom prst="line">
                <a:avLst/>
              </a:prstGeom>
              <a:ln w="9525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5454751" y="5008020"/>
                <a:ext cx="6300369" cy="827988"/>
              </a:xfrm>
              <a:prstGeom prst="line">
                <a:avLst/>
              </a:prstGeom>
              <a:ln w="9525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1" name="矩形 30"/>
              <p:cNvSpPr/>
              <p:nvPr/>
            </p:nvSpPr>
            <p:spPr>
              <a:xfrm>
                <a:off x="5913120" y="3393440"/>
                <a:ext cx="5842000" cy="1614580"/>
              </a:xfrm>
              <a:prstGeom prst="rect">
                <a:avLst/>
              </a:prstGeom>
              <a:solidFill>
                <a:schemeClr val="bg2">
                  <a:alpha val="20000"/>
                </a:schemeClr>
              </a:solidFill>
              <a:ln w="12700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 flipV="1">
                <a:off x="1724025" y="5008020"/>
                <a:ext cx="4179650" cy="827988"/>
              </a:xfrm>
              <a:prstGeom prst="line">
                <a:avLst/>
              </a:prstGeom>
              <a:ln w="9525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1724025" y="5539741"/>
                <a:ext cx="3730726" cy="296268"/>
              </a:xfrm>
              <a:prstGeom prst="rect">
                <a:avLst/>
              </a:prstGeom>
              <a:solidFill>
                <a:schemeClr val="bg2">
                  <a:alpha val="20000"/>
                </a:schemeClr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4" name="文本框 43"/>
          <p:cNvSpPr txBox="1"/>
          <p:nvPr/>
        </p:nvSpPr>
        <p:spPr>
          <a:xfrm>
            <a:off x="1984622" y="6239596"/>
            <a:ext cx="329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控制实验流程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24" name="文本框 23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Picture 17"/>
          <p:cNvPicPr>
            <a:picLocks noChangeAspect="1"/>
          </p:cNvPicPr>
          <p:nvPr/>
        </p:nvPicPr>
        <p:blipFill>
          <a:blip r:embed="rId3"/>
          <a:srcRect l="11" r="11"/>
          <a:stretch>
            <a:fillRect/>
          </a:stretch>
        </p:blipFill>
        <p:spPr>
          <a:xfrm>
            <a:off x="621665" y="2657880"/>
            <a:ext cx="6096000" cy="34726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24111" y="2675629"/>
            <a:ext cx="4982114" cy="3272481"/>
          </a:xfrm>
          <a:prstGeom prst="rect">
            <a:avLst/>
          </a:prstGeom>
        </p:spPr>
      </p:pic>
      <p:sp>
        <p:nvSpPr>
          <p:cNvPr id="30" name="文本框 10"/>
          <p:cNvSpPr txBox="1"/>
          <p:nvPr/>
        </p:nvSpPr>
        <p:spPr>
          <a:xfrm>
            <a:off x="6477000" y="1150450"/>
            <a:ext cx="5229225" cy="4215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75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/>
              <a:t>实验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组别 </a:t>
            </a:r>
            <a:r>
              <a:rPr lang="en-US" altLang="zh-CN" sz="17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7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理想人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dirty="0">
                <a:solidFill>
                  <a:srgbClr val="C00000"/>
                </a:solidFill>
              </a:rPr>
              <a:t>统计人</a:t>
            </a:r>
            <a:endParaRPr lang="zh-CN" altLang="en-US" b="0" dirty="0"/>
          </a:p>
          <a:p>
            <a:endParaRPr lang="zh-CN" altLang="en-US" dirty="0"/>
          </a:p>
        </p:txBody>
      </p:sp>
      <p:sp>
        <p:nvSpPr>
          <p:cNvPr id="16" name="文本框 10"/>
          <p:cNvSpPr txBox="1"/>
          <p:nvPr/>
        </p:nvSpPr>
        <p:spPr>
          <a:xfrm>
            <a:off x="6477000" y="1565578"/>
            <a:ext cx="5343525" cy="97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S-1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S-2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zh-CN" altLang="en-US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理想人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客观视域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的指标计算差异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A-1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A-2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A-3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验证视野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位置</a:t>
            </a:r>
            <a:r>
              <a:rPr lang="zh-CN" altLang="en-US" sz="175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分区控制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有效性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20min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面部视频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视野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表情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控制变量</a:t>
            </a:r>
            <a:endParaRPr lang="en-US" altLang="zh-CN" sz="17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0532" y="1150450"/>
            <a:ext cx="5743791" cy="415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验证空间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7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单人办公空间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84622" y="6239596"/>
            <a:ext cx="329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验证空间示意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462520" y="6239596"/>
            <a:ext cx="329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实验组别设置</a:t>
            </a:r>
          </a:p>
        </p:txBody>
      </p:sp>
      <p:sp>
        <p:nvSpPr>
          <p:cNvPr id="17" name="文本框 10"/>
          <p:cNvSpPr txBox="1"/>
          <p:nvPr/>
        </p:nvSpPr>
        <p:spPr>
          <a:xfrm>
            <a:off x="450532" y="1559907"/>
            <a:ext cx="5743791" cy="97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Location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寒地，直射光较多且太阳高度角低易眩光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Date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春分、夏至、冬至，日光入射角度具全年代表性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/>
          <p:cNvSpPr txBox="1"/>
          <p:nvPr/>
        </p:nvSpPr>
        <p:spPr>
          <a:xfrm>
            <a:off x="438785" y="1143480"/>
            <a:ext cx="6767830" cy="97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75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视觉舒适指标评价 </a:t>
            </a:r>
            <a:r>
              <a:rPr lang="en-US" altLang="zh-CN" b="0" dirty="0"/>
              <a:t>|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DGP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24" name="文本框 23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" b="11572"/>
          <a:stretch>
            <a:fillRect/>
          </a:stretch>
        </p:blipFill>
        <p:spPr>
          <a:xfrm>
            <a:off x="501556" y="2785312"/>
            <a:ext cx="5229224" cy="338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47" y="2787129"/>
            <a:ext cx="4498422" cy="337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509139" y="6159578"/>
            <a:ext cx="3781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S-1</a:t>
            </a:r>
            <a:r>
              <a:rPr lang="zh-CN" altLang="en-US" dirty="0"/>
              <a:t>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S-2</a:t>
            </a:r>
            <a:r>
              <a:rPr lang="zh-CN" altLang="en-US" dirty="0"/>
              <a:t>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DGP</a:t>
            </a:r>
            <a:r>
              <a:rPr lang="zh-CN" altLang="en-US" dirty="0"/>
              <a:t>差值的平均分布（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DGP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0.35-0.45</a:t>
            </a:r>
            <a:r>
              <a:rPr lang="zh-CN" altLang="en-US" dirty="0"/>
              <a:t>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742239" y="6159578"/>
            <a:ext cx="3781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DGP</a:t>
            </a:r>
            <a:r>
              <a:rPr lang="zh-CN" altLang="en-US" dirty="0"/>
              <a:t>数据总览</a:t>
            </a:r>
          </a:p>
        </p:txBody>
      </p:sp>
      <p:sp>
        <p:nvSpPr>
          <p:cNvPr id="20" name="文本框 10"/>
          <p:cNvSpPr txBox="1"/>
          <p:nvPr/>
        </p:nvSpPr>
        <p:spPr>
          <a:xfrm>
            <a:off x="6477000" y="1565578"/>
            <a:ext cx="5229225" cy="97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S-2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S-1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不可感知眩光的概率降低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13.88%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，证实</a:t>
            </a:r>
            <a:r>
              <a:rPr lang="zh-CN" altLang="en-US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理想人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客观视域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差异较大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A-3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无法忍受眩光概率降为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0,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证实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视野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分区控制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有效性</a:t>
            </a:r>
            <a:endParaRPr lang="en-US" altLang="zh-CN" sz="175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10"/>
          <p:cNvSpPr txBox="1"/>
          <p:nvPr/>
        </p:nvSpPr>
        <p:spPr>
          <a:xfrm>
            <a:off x="438785" y="1565578"/>
            <a:ext cx="5761990" cy="97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Premise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0.35&lt; DGP &lt;0.45 , 0.05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表征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舒适度大幅波动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S-1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S-2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平均误差为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0.04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，证实理想人与客观视域所计算的视觉舒适指标差异较大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24" name="文本框 23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t="7294" r="5039" b="4747"/>
          <a:stretch>
            <a:fillRect/>
          </a:stretch>
        </p:blipFill>
        <p:spPr>
          <a:xfrm>
            <a:off x="3943350" y="1474881"/>
            <a:ext cx="8058150" cy="4799039"/>
          </a:xfrm>
          <a:prstGeom prst="rect">
            <a:avLst/>
          </a:prstGeom>
        </p:spPr>
      </p:pic>
      <p:sp>
        <p:nvSpPr>
          <p:cNvPr id="15" name="文本框 10"/>
          <p:cNvSpPr txBox="1"/>
          <p:nvPr/>
        </p:nvSpPr>
        <p:spPr>
          <a:xfrm>
            <a:off x="438785" y="1565578"/>
            <a:ext cx="3999865" cy="37207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9AM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：眩光高峰期，表明眩光来源于过量日光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A-1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S-1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DGP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大多时刻较低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，证实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引入</a:t>
            </a:r>
            <a:r>
              <a:rPr lang="zh-CN" altLang="en-US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位置区域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控制有效性</a:t>
            </a:r>
            <a:endParaRPr lang="en-US" altLang="zh-CN" sz="175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A-2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A-1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整体性数值降低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前页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，掩盖了大量时间的小幅度提升，证实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视野区域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控制有效性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A-3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控制方法在第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分钟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表情调控生效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显著降低了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DGP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值，这表明实时眩光表情识别可进一步提高控制有效性</a:t>
            </a:r>
            <a:endParaRPr lang="en-US" altLang="zh-CN" sz="175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77000" y="6273920"/>
            <a:ext cx="3781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五组控制组的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DGP</a:t>
            </a:r>
            <a:r>
              <a:rPr lang="zh-CN" altLang="en-US" dirty="0"/>
              <a:t>逐时数据</a:t>
            </a:r>
          </a:p>
        </p:txBody>
      </p:sp>
      <p:sp>
        <p:nvSpPr>
          <p:cNvPr id="19" name="文本框 10"/>
          <p:cNvSpPr txBox="1"/>
          <p:nvPr/>
        </p:nvSpPr>
        <p:spPr>
          <a:xfrm>
            <a:off x="438785" y="1143480"/>
            <a:ext cx="6767830" cy="398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sz="175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视觉舒适指标评价 </a:t>
            </a:r>
            <a:r>
              <a:rPr lang="en-US" altLang="zh-CN" b="0" dirty="0"/>
              <a:t>|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DGP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24" name="文本框 23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50532" y="1150450"/>
            <a:ext cx="11302683" cy="10257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照明质量指标评价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5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Illuminance &amp; </a:t>
            </a:r>
            <a:r>
              <a:rPr lang="en-US" altLang="zh-CN" sz="175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sUDI</a:t>
            </a:r>
            <a:r>
              <a:rPr lang="en-US" altLang="zh-CN" sz="175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&amp; </a:t>
            </a:r>
            <a:r>
              <a:rPr lang="en-US" altLang="zh-CN" sz="175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Uhvs</a:t>
            </a:r>
            <a:r>
              <a:rPr lang="en-US" altLang="zh-CN" sz="175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0"/>
          <p:cNvSpPr txBox="1"/>
          <p:nvPr/>
        </p:nvSpPr>
        <p:spPr>
          <a:xfrm>
            <a:off x="438785" y="1565578"/>
            <a:ext cx="11326497" cy="20257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A-1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将工作区域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Illuminance &gt; 3000lx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的概率从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55.56%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降至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11.11%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证实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引入</a:t>
            </a:r>
            <a:r>
              <a:rPr lang="zh-CN" altLang="en-US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位置区域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控制有效性；</a:t>
            </a:r>
            <a:r>
              <a:rPr lang="en-US" altLang="zh-CN" sz="175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sUDI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最优区间比例最大，</a:t>
            </a:r>
            <a:r>
              <a:rPr lang="en-US" altLang="zh-CN" sz="175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Uhvs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略微降低，表明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于日光的过度暴露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A-2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A-1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工作区域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Illuminance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处于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最佳区间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(300-750lx)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的概率降低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14.45%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表明引入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视野区域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控制由于提升</a:t>
            </a:r>
            <a:r>
              <a:rPr lang="zh-CN" altLang="en-US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视觉舒适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(DGP)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引发了</a:t>
            </a:r>
            <a:r>
              <a:rPr lang="zh-CN" altLang="en-US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照明质量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的小幅度下降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但整体仍保持在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2000lx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以内，表明二者权衡处于较优水平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A-2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A-1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均匀度质量小幅度提升，</a:t>
            </a:r>
            <a:r>
              <a:rPr lang="en-US" altLang="zh-CN" sz="175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Uhvs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最差区间比例最小，表明引入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视野区域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可以更平稳地控制进光量</a:t>
            </a:r>
            <a:endParaRPr lang="en-US" altLang="zh-CN" sz="175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A-3: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照度最优比例最大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完全摒除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&gt;3000lx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的过量光照</a:t>
            </a:r>
            <a:endParaRPr lang="en-US" altLang="zh-CN" sz="175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67175" y="6166485"/>
            <a:ext cx="3781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工作区域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sUDI</a:t>
            </a:r>
            <a:r>
              <a:rPr lang="en-US" altLang="zh-CN" dirty="0"/>
              <a:t> (</a:t>
            </a:r>
            <a:r>
              <a:rPr lang="zh-CN" altLang="en-US" dirty="0"/>
              <a:t>工作区域内满足均值为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300-3000lx</a:t>
            </a:r>
            <a:r>
              <a:rPr lang="zh-CN" altLang="en-US" dirty="0"/>
              <a:t>的传感器数量与总传感器数量的比值</a:t>
            </a:r>
            <a:r>
              <a:rPr lang="en-US" altLang="zh-CN" dirty="0"/>
              <a:t>) </a:t>
            </a:r>
            <a:r>
              <a:rPr lang="zh-CN" altLang="en-US" dirty="0"/>
              <a:t>总览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57175" y="6166485"/>
            <a:ext cx="3781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工作区域平均照度总览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791450" y="6166485"/>
            <a:ext cx="3781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工作区域均匀度 </a:t>
            </a:r>
            <a:r>
              <a:rPr lang="en-US" altLang="zh-CN" dirty="0"/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Uhvs</a:t>
            </a:r>
            <a:r>
              <a:rPr lang="en-US" altLang="zh-CN" dirty="0"/>
              <a:t>) </a:t>
            </a:r>
            <a:r>
              <a:rPr lang="zh-CN" altLang="en-US" dirty="0"/>
              <a:t>总览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26720" y="3710940"/>
            <a:ext cx="11338560" cy="2329180"/>
            <a:chOff x="672" y="5844"/>
            <a:chExt cx="17856" cy="3668"/>
          </a:xfrm>
        </p:grpSpPr>
        <p:grpSp>
          <p:nvGrpSpPr>
            <p:cNvPr id="13" name="组合 12"/>
            <p:cNvGrpSpPr/>
            <p:nvPr/>
          </p:nvGrpSpPr>
          <p:grpSpPr>
            <a:xfrm>
              <a:off x="672" y="5844"/>
              <a:ext cx="17856" cy="3668"/>
              <a:chOff x="0" y="25400"/>
              <a:chExt cx="5651500" cy="1108710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400"/>
                <a:ext cx="1926590" cy="11087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926431" y="38100"/>
                <a:ext cx="1849438" cy="10941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784600" y="38131"/>
                <a:ext cx="1866900" cy="10940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" name="Rectangles 2"/>
            <p:cNvSpPr/>
            <p:nvPr/>
          </p:nvSpPr>
          <p:spPr>
            <a:xfrm>
              <a:off x="10430" y="5852"/>
              <a:ext cx="395" cy="3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 Box 1"/>
            <p:cNvSpPr txBox="1"/>
            <p:nvPr/>
          </p:nvSpPr>
          <p:spPr>
            <a:xfrm>
              <a:off x="10324" y="5852"/>
              <a:ext cx="927" cy="3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charset="0"/>
                  <a:cs typeface="Arial Black" panose="020B0A04020102020204" charset="0"/>
                </a:rPr>
                <a:t>sUDI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24" name="文本框 23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6" r="9716"/>
          <a:stretch>
            <a:fillRect/>
          </a:stretch>
        </p:blipFill>
        <p:spPr>
          <a:xfrm>
            <a:off x="945745" y="3268577"/>
            <a:ext cx="10300510" cy="27396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10075" y="6027985"/>
            <a:ext cx="3781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分组照度总体分布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96225" y="6027985"/>
            <a:ext cx="3781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分组均匀度总体分布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1075" y="6027985"/>
            <a:ext cx="37814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分组</a:t>
            </a:r>
            <a:r>
              <a:rPr lang="en-US" altLang="zh-CN" dirty="0"/>
              <a:t>DGP</a:t>
            </a:r>
            <a:r>
              <a:rPr lang="zh-CN" altLang="en-US" dirty="0"/>
              <a:t>总体分布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50532" y="1150450"/>
            <a:ext cx="5743791" cy="415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总览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7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视觉舒适</a:t>
            </a:r>
            <a:r>
              <a:rPr lang="en-US" altLang="zh-CN" sz="175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17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照明质量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A-3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多性能最优</a:t>
            </a:r>
            <a:r>
              <a:rPr lang="zh-CN" altLang="en-US" sz="17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0"/>
          <p:cNvSpPr txBox="1"/>
          <p:nvPr/>
        </p:nvSpPr>
        <p:spPr>
          <a:xfrm>
            <a:off x="438785" y="1565578"/>
            <a:ext cx="11326497" cy="20257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DGP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A-2 to A-1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中心趋势更明确，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A-3 to A-2 </a:t>
            </a:r>
            <a:r>
              <a:rPr lang="zh-CN" altLang="en-US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的大量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极低离群值表明防眩光能力极强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Illuminance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A-X to S-X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分布集中且集中降低至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2000lx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以下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Uniformity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A-X to S-X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稍有下降，极度不适比例相近，表明其减少过量日光并保持较优均匀性，日光性能优越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3" name="文本框 2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" name="箭头: 五边形 1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4" name="箭头: V 形 3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6" name="箭头: V 形 5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8784" y="1150190"/>
            <a:ext cx="11372215" cy="97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日光可在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减少照明能耗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的同时促进人类的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身心健康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，但过量的日光入射会引发空间内使用者的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视觉不适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如何控制室内的日光入射为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视觉环境营造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重要问题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研究背景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0" y="6296660"/>
            <a:ext cx="12192635" cy="6057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602" y="2228396"/>
            <a:ext cx="6718796" cy="3842657"/>
          </a:xfrm>
          <a:prstGeom prst="rect">
            <a:avLst/>
          </a:prstGeom>
        </p:spPr>
      </p:pic>
      <p:sp>
        <p:nvSpPr>
          <p:cNvPr id="15" name="文本框 99"/>
          <p:cNvSpPr txBox="1"/>
          <p:nvPr/>
        </p:nvSpPr>
        <p:spPr>
          <a:xfrm>
            <a:off x="0" y="6262367"/>
            <a:ext cx="12192000" cy="577081"/>
          </a:xfrm>
          <a:prstGeom prst="rect">
            <a:avLst/>
          </a:prstGeom>
          <a:noFill/>
          <a:ln w="9525">
            <a:noFill/>
          </a:ln>
        </p:spPr>
        <p:txBody>
          <a:bodyPr wrap="square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[1] Lim,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Yaik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-Wah, et al, Building façade design for daylighting quality in typical government office building[J]. Building and Environment, 2012, 57: 194-204.</a:t>
            </a:r>
          </a:p>
          <a:p>
            <a:pPr indent="0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[2] Hosseini,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Seyed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Morteza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Masi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Mohammadi, and Olivia Guerra-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Santin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 Interactive kinetic façade: Improving visual comfort based on dynamic daylight and occupant's positions by 2D and 3D shape changes[J]. Building and Environment, 2019, 165: 106396.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3" name="文本框 2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" name="箭头: 五边形 1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4" name="箭头: V 形 3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6" name="箭头: V 形 5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8784" y="1173951"/>
            <a:ext cx="11372215" cy="13445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ts val="25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自适应表皮可以平衡控制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自然采光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能源消耗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以使用者为中心的自适应表皮调控在基于模型控制的基础上增强对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使用者信息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的感知以提升控制系统对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个性化视觉需求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的感知能力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</a:t>
            </a:r>
          </a:p>
          <a:p>
            <a:pPr marL="285750" indent="-285750" algn="l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研究现状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0" y="6296660"/>
            <a:ext cx="12192635" cy="6057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6"/>
          <a:stretch>
            <a:fillRect/>
          </a:stretch>
        </p:blipFill>
        <p:spPr>
          <a:xfrm>
            <a:off x="2341085" y="2454659"/>
            <a:ext cx="7567612" cy="345236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3192578" y="5873396"/>
            <a:ext cx="580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基于模型控制的自适应表皮工作逻辑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6" name="文本框 99"/>
          <p:cNvSpPr txBox="1"/>
          <p:nvPr/>
        </p:nvSpPr>
        <p:spPr>
          <a:xfrm>
            <a:off x="0" y="6262367"/>
            <a:ext cx="12192000" cy="577081"/>
          </a:xfrm>
          <a:prstGeom prst="rect">
            <a:avLst/>
          </a:prstGeom>
          <a:noFill/>
          <a:ln w="9525">
            <a:noFill/>
          </a:ln>
        </p:spPr>
        <p:txBody>
          <a:bodyPr wrap="square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[3]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Loonen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 Roel CGM, et al, Climate adaptive building shells: State-of-the-art and future challenges[J]. Renewable and sustainable energy reviews, 2013, 25: 483-493.</a:t>
            </a:r>
          </a:p>
          <a:p>
            <a:pPr indent="0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[4] Charpentier, Victor, et al, Occupant-centered optimization framework to evaluate and design new dynamic shading typologies[J].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PloS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one, 2020, 15.4: e0231554.</a:t>
            </a:r>
          </a:p>
          <a:p>
            <a:pPr indent="0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[5]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殷青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邵滨荟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韩昀松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建筑自适应表皮的环境响应方法研究与应用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J]. 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世界建筑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, 2022, 02: 100-107.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3" name="文本框 2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" name="箭头: 五边形 1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4" name="箭头: V 形 3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6" name="箭头: V 形 5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8784" y="1151925"/>
            <a:ext cx="11372215" cy="97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7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2500"/>
              </a:lnSpc>
            </a:pPr>
            <a:r>
              <a:rPr lang="zh-CN" altLang="en-US" b="1" dirty="0">
                <a:sym typeface="+mn-ea"/>
              </a:rPr>
              <a:t>空白一 </a:t>
            </a:r>
            <a:r>
              <a:rPr lang="en-US" altLang="zh-CN" dirty="0">
                <a:sym typeface="+mn-ea"/>
              </a:rPr>
              <a:t>| </a:t>
            </a:r>
            <a:r>
              <a:rPr lang="zh-CN" altLang="en-US" dirty="0">
                <a:sym typeface="+mn-ea"/>
              </a:rPr>
              <a:t>视舒适指标体系由</a:t>
            </a:r>
            <a:r>
              <a:rPr lang="zh-CN" altLang="en-US" b="1" dirty="0">
                <a:sym typeface="+mn-ea"/>
              </a:rPr>
              <a:t>群体舒适评价</a:t>
            </a:r>
            <a:r>
              <a:rPr lang="zh-CN" altLang="en-US" dirty="0">
                <a:sym typeface="+mn-ea"/>
              </a:rPr>
              <a:t>拟合的统计指标组成，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统计人</a:t>
            </a:r>
            <a:r>
              <a:rPr lang="zh-CN" altLang="en-US" dirty="0">
                <a:sym typeface="+mn-ea"/>
              </a:rPr>
              <a:t>指标无法完全拟合至单一个体</a:t>
            </a:r>
            <a:r>
              <a:rPr lang="en-US" altLang="zh-CN" dirty="0">
                <a:sym typeface="+mn-ea"/>
              </a:rPr>
              <a:t>[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en-US" altLang="zh-CN" dirty="0">
                <a:sym typeface="+mn-ea"/>
              </a:rPr>
              <a:t>]</a:t>
            </a:r>
          </a:p>
          <a:p>
            <a:pPr>
              <a:lnSpc>
                <a:spcPts val="2500"/>
              </a:lnSpc>
            </a:pPr>
            <a:r>
              <a:rPr lang="zh-CN" altLang="en-US" b="1" dirty="0"/>
              <a:t>空白二 </a:t>
            </a:r>
            <a:r>
              <a:rPr lang="en-US" altLang="zh-CN" dirty="0"/>
              <a:t>| </a:t>
            </a:r>
            <a:r>
              <a:rPr lang="zh-CN" altLang="en-US" dirty="0"/>
              <a:t>将个体的实际工况抽象为</a:t>
            </a:r>
            <a:r>
              <a:rPr lang="zh-CN" altLang="en-US" b="1" dirty="0"/>
              <a:t>视角固定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C00000"/>
                </a:solidFill>
              </a:rPr>
              <a:t>理想人</a:t>
            </a:r>
            <a:r>
              <a:rPr lang="zh-CN" altLang="en-US" b="1" dirty="0"/>
              <a:t>，</a:t>
            </a:r>
            <a:r>
              <a:rPr lang="zh-CN" altLang="en-US" dirty="0"/>
              <a:t>简化了对舒适指标计算存在影响的视角指标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研究空缺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0" y="6296660"/>
            <a:ext cx="12192635" cy="6057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b="4353"/>
          <a:stretch>
            <a:fillRect/>
          </a:stretch>
        </p:blipFill>
        <p:spPr>
          <a:xfrm>
            <a:off x="1931226" y="2419039"/>
            <a:ext cx="8329547" cy="3450323"/>
          </a:xfrm>
          <a:prstGeom prst="rect">
            <a:avLst/>
          </a:prstGeom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3221469" y="5886087"/>
            <a:ext cx="580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某时刻不同视点与不同视角下的眩光指标不一致</a:t>
            </a:r>
            <a:r>
              <a:rPr lang="en-US" altLang="zh-CN" dirty="0">
                <a:sym typeface="+mn-ea"/>
              </a:rPr>
              <a:t>[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</a:t>
            </a:r>
            <a:r>
              <a:rPr lang="en-US" altLang="zh-CN" dirty="0">
                <a:sym typeface="+mn-ea"/>
              </a:rPr>
              <a:t>]</a:t>
            </a:r>
            <a:r>
              <a:rPr lang="zh-CN" altLang="en-US" dirty="0"/>
              <a:t> </a:t>
            </a:r>
          </a:p>
        </p:txBody>
      </p:sp>
      <p:sp>
        <p:nvSpPr>
          <p:cNvPr id="15" name="文本框 99"/>
          <p:cNvSpPr txBox="1"/>
          <p:nvPr/>
        </p:nvSpPr>
        <p:spPr>
          <a:xfrm>
            <a:off x="0" y="6262367"/>
            <a:ext cx="12192000" cy="577081"/>
          </a:xfrm>
          <a:prstGeom prst="rect">
            <a:avLst/>
          </a:prstGeom>
          <a:noFill/>
          <a:ln w="9525">
            <a:noFill/>
          </a:ln>
        </p:spPr>
        <p:txBody>
          <a:bodyPr wrap="square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[6] Boyce, Peter Robert, Lighting and visual discomfort, in: Human factors in lighting[J].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Crc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press, 2003: 162-191.</a:t>
            </a:r>
          </a:p>
          <a:p>
            <a:pPr indent="0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[7] Lee, Ji-Hyun,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Jin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Woo Moon, and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Sooyoung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Kim, Analysis of occupants’ visual perception to refine indoor lighting environment for office tasks[J]. Energies, 2014, 7.7: 4116-4139.</a:t>
            </a:r>
          </a:p>
          <a:p>
            <a:pPr indent="0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[8]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Bian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Y,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Leng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T, Ma Y. A proposed discomfort glare evaluation method based on the concept of 'adaptive zone'[J]. Building and Environment, 2018, 143: 306-317.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3" name="文本框 2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" name="箭头: 五边形 1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4" name="箭头: V 形 3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5" name="箭头: V 形 4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6" name="箭头: V 形 5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81000" y="2615272"/>
            <a:ext cx="11372215" cy="11471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空白一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| </a:t>
            </a:r>
            <a:r>
              <a:rPr lang="zh-CN" altLang="en-US" sz="17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统计人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|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指标体系的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构成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欠缺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个体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主观舒适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表征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的指标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空白二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| </a:t>
            </a:r>
            <a:r>
              <a:rPr lang="zh-CN" altLang="en-US" sz="17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理想人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|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指标体系的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欠缺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个体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客观视域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感知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的条件</a:t>
            </a:r>
            <a:endParaRPr lang="en-US" altLang="zh-CN" sz="1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研究空缺</a:t>
            </a:r>
          </a:p>
        </p:txBody>
      </p:sp>
      <p:sp>
        <p:nvSpPr>
          <p:cNvPr id="19" name="Rectangles 18"/>
          <p:cNvSpPr/>
          <p:nvPr/>
        </p:nvSpPr>
        <p:spPr>
          <a:xfrm>
            <a:off x="0" y="6296660"/>
            <a:ext cx="12192635" cy="6057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45" y="2021852"/>
            <a:ext cx="6871970" cy="430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438785" y="1090295"/>
            <a:ext cx="10867390" cy="97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285750" indent="-285750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75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空白一</a:t>
            </a:r>
            <a:r>
              <a:rPr lang="en-US" altLang="zh-CN" dirty="0"/>
              <a:t> </a:t>
            </a:r>
            <a:r>
              <a:rPr lang="en-US" altLang="zh-CN" b="0" dirty="0">
                <a:sym typeface="+mn-ea"/>
              </a:rPr>
              <a:t>|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统计人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0" dirty="0">
                <a:sym typeface="+mn-ea"/>
              </a:rPr>
              <a:t>| </a:t>
            </a:r>
            <a:r>
              <a:rPr lang="zh-CN" altLang="en-US" b="0" dirty="0">
                <a:sym typeface="+mn-ea"/>
              </a:rPr>
              <a:t>现存的指标体系的构成欠缺</a:t>
            </a:r>
            <a:r>
              <a:rPr lang="zh-CN" altLang="en-US" dirty="0">
                <a:sym typeface="+mn-ea"/>
              </a:rPr>
              <a:t>表征个体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主观舒适</a:t>
            </a:r>
            <a:r>
              <a:rPr lang="zh-CN" altLang="en-US" b="0" dirty="0">
                <a:sym typeface="+mn-ea"/>
              </a:rPr>
              <a:t>的指标</a:t>
            </a:r>
            <a:endParaRPr lang="en-US" altLang="zh-CN" b="0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路径一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0" dirty="0">
                <a:sym typeface="+mn-ea"/>
              </a:rPr>
              <a:t>|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眩光表情 </a:t>
            </a:r>
            <a:r>
              <a:rPr lang="en-US" altLang="zh-CN" b="0" dirty="0">
                <a:sym typeface="+mn-ea"/>
              </a:rPr>
              <a:t>| </a:t>
            </a:r>
            <a:r>
              <a:rPr lang="zh-CN" altLang="en-US" b="0" dirty="0">
                <a:sym typeface="+mn-ea"/>
              </a:rPr>
              <a:t>建立可判别眩光表情的</a:t>
            </a:r>
            <a:r>
              <a:rPr lang="zh-CN" altLang="en-US" dirty="0">
                <a:sym typeface="+mn-ea"/>
              </a:rPr>
              <a:t>多尺度特征融合模型</a:t>
            </a:r>
            <a:r>
              <a:rPr lang="zh-CN" altLang="en-US" b="0" dirty="0">
                <a:sym typeface="+mn-ea"/>
              </a:rPr>
              <a:t>，即获得个体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表征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舒适状态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的指标</a:t>
            </a:r>
            <a:endParaRPr lang="zh-CN" altLang="en-US" b="0" dirty="0"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3" name="Text Box 12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18" name="文本框 17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19" name="箭头: 五边形 18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1" name="箭头: V 形 20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2" name="箭头: V 形 21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 b="6939"/>
          <a:stretch>
            <a:fillRect/>
          </a:stretch>
        </p:blipFill>
        <p:spPr>
          <a:xfrm>
            <a:off x="729220" y="3127045"/>
            <a:ext cx="3887547" cy="311184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-230429" y="6304845"/>
            <a:ext cx="580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眩光表情数据集 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/>
              <a:t>)</a:t>
            </a:r>
            <a:r>
              <a:rPr lang="zh-CN" altLang="en-US" dirty="0"/>
              <a:t>眩光 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/>
              <a:t>)</a:t>
            </a:r>
            <a:r>
              <a:rPr lang="zh-CN" altLang="en-US" dirty="0"/>
              <a:t>非眩光 </a:t>
            </a:r>
            <a:r>
              <a:rPr lang="en-US" altLang="zh-CN" dirty="0"/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/>
              <a:t>)</a:t>
            </a:r>
            <a:r>
              <a:rPr lang="zh-CN" altLang="en-US" dirty="0"/>
              <a:t>数据增强示意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413808" y="6304844"/>
            <a:ext cx="58068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多尺度特征融合模型结构示意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38785" y="1113790"/>
            <a:ext cx="11372215" cy="97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</a:t>
            </a: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路径一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epoch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结束后收敛，准确率达到了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99.4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的峰值，证明模型的可行性与鲁棒性。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25" name="文本框 24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9" name="箭头: V 形 28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9833" y="2463799"/>
            <a:ext cx="11374395" cy="3032125"/>
            <a:chOff x="438785" y="2463800"/>
            <a:chExt cx="11075443" cy="2952432"/>
          </a:xfrm>
        </p:grpSpPr>
        <p:grpSp>
          <p:nvGrpSpPr>
            <p:cNvPr id="12" name="组合 11"/>
            <p:cNvGrpSpPr/>
            <p:nvPr/>
          </p:nvGrpSpPr>
          <p:grpSpPr>
            <a:xfrm>
              <a:off x="438785" y="2463800"/>
              <a:ext cx="11075443" cy="2626826"/>
              <a:chOff x="230733" y="2766418"/>
              <a:chExt cx="11075443" cy="2626826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733" y="2871094"/>
                <a:ext cx="8368437" cy="2510531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742" y="2766418"/>
                <a:ext cx="3502434" cy="2626826"/>
              </a:xfrm>
              <a:prstGeom prst="rect">
                <a:avLst/>
              </a:prstGeom>
            </p:spPr>
          </p:pic>
        </p:grp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98" t="4109" r="30416" b="88400"/>
            <a:stretch>
              <a:fillRect/>
            </a:stretch>
          </p:blipFill>
          <p:spPr>
            <a:xfrm>
              <a:off x="8333060" y="2539007"/>
              <a:ext cx="2992166" cy="283518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330730" y="5139233"/>
              <a:ext cx="32922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algn="ctr">
                <a:spcBef>
                  <a:spcPts val="0"/>
                </a:spcBef>
                <a:spcAft>
                  <a:spcPts val="0"/>
                </a:spcAft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训练与验证的准确度曲线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489767" y="5139233"/>
              <a:ext cx="37814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algn="ctr">
                <a:spcBef>
                  <a:spcPts val="0"/>
                </a:spcBef>
                <a:spcAft>
                  <a:spcPts val="0"/>
                </a:spcAft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训练与验证的损失函数曲线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435659" y="5139233"/>
              <a:ext cx="28895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algn="ctr">
                <a:spcBef>
                  <a:spcPts val="0"/>
                </a:spcBef>
                <a:spcAft>
                  <a:spcPts val="0"/>
                </a:spcAft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ROC </a:t>
              </a:r>
              <a:r>
                <a:rPr lang="zh-CN" altLang="en-US" dirty="0"/>
                <a:t>曲线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2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pic>
        <p:nvPicPr>
          <p:cNvPr id="7" name="图片 12"/>
          <p:cNvPicPr>
            <a:picLocks noChangeAspect="1"/>
          </p:cNvPicPr>
          <p:nvPr/>
        </p:nvPicPr>
        <p:blipFill>
          <a:blip r:embed="rId2"/>
          <a:srcRect l="272" r="39"/>
          <a:stretch>
            <a:fillRect/>
          </a:stretch>
        </p:blipFill>
        <p:spPr>
          <a:xfrm>
            <a:off x="2221230" y="2139315"/>
            <a:ext cx="7748905" cy="40741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t="5806" b="5806"/>
          <a:stretch>
            <a:fillRect/>
          </a:stretch>
        </p:blipFill>
        <p:spPr>
          <a:xfrm>
            <a:off x="2181860" y="1962785"/>
            <a:ext cx="7827645" cy="4318635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31" name="文本框 30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33" name="箭头: V 形 32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34" name="箭头: V 形 33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35" name="箭头: V 形 34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38785" y="1090295"/>
            <a:ext cx="10867390" cy="97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285750" indent="-285750">
              <a:lnSpc>
                <a:spcPts val="2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75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空白二</a:t>
            </a:r>
            <a:r>
              <a:rPr lang="en-US" altLang="zh-CN" dirty="0"/>
              <a:t> </a:t>
            </a:r>
            <a:r>
              <a:rPr lang="en-US" altLang="zh-CN" b="0" dirty="0">
                <a:sym typeface="+mn-ea"/>
              </a:rPr>
              <a:t>|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理想人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0" dirty="0">
                <a:sym typeface="+mn-ea"/>
              </a:rPr>
              <a:t>| </a:t>
            </a:r>
            <a:r>
              <a:rPr lang="zh-CN" altLang="en-US" b="0" dirty="0">
                <a:sym typeface="+mn-ea"/>
              </a:rPr>
              <a:t>现应用的仿真方法欠缺对</a:t>
            </a:r>
            <a:r>
              <a:rPr lang="zh-CN" altLang="en-US" dirty="0">
                <a:sym typeface="+mn-ea"/>
              </a:rPr>
              <a:t>实时动态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客观视域</a:t>
            </a:r>
            <a:r>
              <a:rPr lang="zh-CN" altLang="en-US" b="0" dirty="0">
                <a:sym typeface="+mn-ea"/>
              </a:rPr>
              <a:t>的考量</a:t>
            </a:r>
            <a:endParaRPr lang="en-US" altLang="zh-CN" b="0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路径二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0" dirty="0">
                <a:sym typeface="+mn-ea"/>
              </a:rPr>
              <a:t>|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视域估计 </a:t>
            </a:r>
            <a:r>
              <a:rPr lang="en-US" altLang="zh-CN" b="0" dirty="0">
                <a:sym typeface="+mn-ea"/>
              </a:rPr>
              <a:t>| </a:t>
            </a:r>
            <a:r>
              <a:rPr lang="zh-CN" altLang="en-US" b="0" dirty="0">
                <a:sym typeface="+mn-ea"/>
              </a:rPr>
              <a:t>建立可识别使用者头部位姿的</a:t>
            </a:r>
            <a:r>
              <a:rPr lang="zh-CN" altLang="en-US" dirty="0">
                <a:sym typeface="+mn-ea"/>
              </a:rPr>
              <a:t>目光计算模型</a:t>
            </a:r>
            <a:r>
              <a:rPr lang="zh-CN" altLang="en-US" b="0" dirty="0">
                <a:sym typeface="+mn-ea"/>
              </a:rPr>
              <a:t>，基于人眼生理结构可实时</a:t>
            </a:r>
            <a:r>
              <a:rPr lang="zh-CN" altLang="en-US" dirty="0">
                <a:sym typeface="+mn-ea"/>
              </a:rPr>
              <a:t>感知</a:t>
            </a:r>
            <a:r>
              <a:rPr lang="zh-CN" altLang="en-US" sz="1800" dirty="0">
                <a:solidFill>
                  <a:srgbClr val="C00000"/>
                </a:solidFill>
                <a:sym typeface="+mn-ea"/>
              </a:rPr>
              <a:t>视域范围</a:t>
            </a:r>
            <a:endParaRPr lang="zh-CN" altLang="en-US" b="0" dirty="0"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49544" y="6177915"/>
            <a:ext cx="329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视域估计流程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2134"/>
          <a:stretch>
            <a:fillRect/>
          </a:stretch>
        </p:blipFill>
        <p:spPr>
          <a:xfrm>
            <a:off x="1026160" y="2317889"/>
            <a:ext cx="3819176" cy="277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450532" y="1150450"/>
            <a:ext cx="11372215" cy="4151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75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</a:t>
            </a: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路径二</a:t>
            </a:r>
            <a:r>
              <a:rPr lang="en-US" altLang="zh-CN" sz="17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在单人办公室内进行了实地实验测试，以</a:t>
            </a:r>
            <a:r>
              <a:rPr lang="en-US" altLang="zh-CN" sz="17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0.134m</a:t>
            </a:r>
            <a:r>
              <a:rPr lang="zh-CN" altLang="en-US" sz="175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的平均误差实现了对视点估计的提取。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1000" y="6915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Wingdings" panose="05000000000000000000" charset="0"/>
              <a:buChar char="o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解决方案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l="30170" r="90"/>
          <a:stretch>
            <a:fillRect/>
          </a:stretch>
        </p:blipFill>
        <p:spPr>
          <a:xfrm>
            <a:off x="4769136" y="2317889"/>
            <a:ext cx="6040134" cy="28870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组合 23"/>
          <p:cNvGrpSpPr/>
          <p:nvPr/>
        </p:nvGrpSpPr>
        <p:grpSpPr>
          <a:xfrm>
            <a:off x="0" y="0"/>
            <a:ext cx="12192000" cy="499452"/>
            <a:chOff x="0" y="0"/>
            <a:chExt cx="12192000" cy="499452"/>
          </a:xfrm>
        </p:grpSpPr>
        <p:sp>
          <p:nvSpPr>
            <p:cNvPr id="25" name="文本框 24"/>
            <p:cNvSpPr txBox="1"/>
            <p:nvPr/>
          </p:nvSpPr>
          <p:spPr>
            <a:xfrm>
              <a:off x="8632952" y="68494"/>
              <a:ext cx="34706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基于使用者视感知的自适应表皮控制方法研究</a:t>
              </a: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0" y="0"/>
              <a:ext cx="2052320" cy="479685"/>
            </a:xfrm>
            <a:prstGeom prst="homePlat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205232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4216400" y="0"/>
              <a:ext cx="2164080" cy="479685"/>
            </a:xfrm>
            <a:prstGeom prst="chevro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研究空缺</a:t>
              </a:r>
            </a:p>
          </p:txBody>
        </p:sp>
        <p:sp>
          <p:nvSpPr>
            <p:cNvPr id="29" name="箭头: V 形 28"/>
            <p:cNvSpPr/>
            <p:nvPr/>
          </p:nvSpPr>
          <p:spPr>
            <a:xfrm>
              <a:off x="6380480" y="0"/>
              <a:ext cx="2164080" cy="479685"/>
            </a:xfrm>
            <a:prstGeom prst="chevron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599170" y="307092"/>
              <a:ext cx="3592830" cy="19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4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on an Adaptive Facade Control Method Based on User Visual Perception</a:t>
              </a:r>
              <a:endParaRPr lang="zh-CN" altLang="en-US" sz="64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271838" y="5204984"/>
            <a:ext cx="329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验证实验示意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27138" y="5204984"/>
            <a:ext cx="329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视点偏差回归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789203" y="5204984"/>
            <a:ext cx="329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ctr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视点偏差分布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1960</Words>
  <Application>Microsoft Office PowerPoint</Application>
  <PresentationFormat>宽屏</PresentationFormat>
  <Paragraphs>215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微软雅黑</vt:lpstr>
      <vt:lpstr>Arial</vt:lpstr>
      <vt:lpstr>Arial Black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</dc:creator>
  <cp:lastModifiedBy>迪 张</cp:lastModifiedBy>
  <cp:revision>1353</cp:revision>
  <dcterms:created xsi:type="dcterms:W3CDTF">2022-10-25T02:34:00Z</dcterms:created>
  <dcterms:modified xsi:type="dcterms:W3CDTF">2025-12-07T09:44:14Z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83E55C8AAC8047CEA3C2E76119F1DEC4_12</vt:lpwstr>
  </property>
  <property fmtid="{D5CDD505-2E9C-101B-9397-08002B2CF9AE}" pid="3" name="KSOProductBuildVer">
    <vt:lpwstr>1033-12.2.0.16909</vt:lpwstr>
  </property>
</Properties>
</file>